
<file path=[Content_Types].xml><?xml version="1.0" encoding="utf-8"?>
<Types xmlns="http://schemas.openxmlformats.org/package/2006/content-types">
  <Default Extension="mp3" ContentType="audio/mpeg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8" r:id="rId4"/>
    <p:sldId id="267" r:id="rId5"/>
    <p:sldId id="270" r:id="rId6"/>
    <p:sldId id="271" r:id="rId7"/>
    <p:sldId id="269" r:id="rId8"/>
    <p:sldId id="258" r:id="rId9"/>
    <p:sldId id="261" r:id="rId10"/>
    <p:sldId id="274" r:id="rId11"/>
    <p:sldId id="272" r:id="rId12"/>
    <p:sldId id="263" r:id="rId13"/>
    <p:sldId id="266" r:id="rId14"/>
    <p:sldId id="276" r:id="rId15"/>
    <p:sldId id="275" r:id="rId16"/>
    <p:sldId id="273" r:id="rId17"/>
    <p:sldId id="277" r:id="rId18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75915" autoAdjust="0"/>
  </p:normalViewPr>
  <p:slideViewPr>
    <p:cSldViewPr>
      <p:cViewPr varScale="1">
        <p:scale>
          <a:sx n="72" d="100"/>
          <a:sy n="72" d="100"/>
        </p:scale>
        <p:origin x="762" y="6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Gimnazja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Łódź</c:v>
                </c:pt>
                <c:pt idx="1">
                  <c:v>Pabianice,Aleksandrów, Konstantynów, Ozorków, Zgierz</c:v>
                </c:pt>
                <c:pt idx="2">
                  <c:v>Tomaszów, Bełchatów, Piotrków Trybunalski </c:v>
                </c:pt>
                <c:pt idx="3">
                  <c:v>RAZEM cała młodzież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14.5</c:v>
                </c:pt>
                <c:pt idx="1">
                  <c:v>4.3</c:v>
                </c:pt>
                <c:pt idx="2">
                  <c:v>4.5</c:v>
                </c:pt>
                <c:pt idx="3">
                  <c:v>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2-4424-B2DD-C859DF438F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Szkoły Ponadgimnazjalne 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Łódź</c:v>
                </c:pt>
                <c:pt idx="1">
                  <c:v>Pabianice,Aleksandrów, Konstantynów, Ozorków, Zgierz</c:v>
                </c:pt>
                <c:pt idx="2">
                  <c:v>Tomaszów, Bełchatów, Piotrków Trybunalski </c:v>
                </c:pt>
                <c:pt idx="3">
                  <c:v>RAZEM cała młodzież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14</c:v>
                </c:pt>
                <c:pt idx="1">
                  <c:v>3.5</c:v>
                </c:pt>
                <c:pt idx="2">
                  <c:v>4.0999999999999996</c:v>
                </c:pt>
                <c:pt idx="3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22-4424-B2DD-C859DF438F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296055696"/>
        <c:axId val="296056088"/>
      </c:barChart>
      <c:catAx>
        <c:axId val="29605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056088"/>
        <c:crosses val="autoZero"/>
        <c:auto val="1"/>
        <c:lblAlgn val="ctr"/>
        <c:lblOffset val="100"/>
        <c:noMultiLvlLbl val="0"/>
      </c:catAx>
      <c:valAx>
        <c:axId val="296056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0556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69446956232665"/>
          <c:y val="0.17274779217382169"/>
          <c:w val="0.52940438468608553"/>
          <c:h val="0.52116999243153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GIMNAZJA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3">
                  <c:v>RAZEM cała młodzież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3">
                  <c:v>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614-8324-B1B4B40DB2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SZKOŁY ŚREDNIE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BE55-4614-8324-B1B4B40DB2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3">
                  <c:v>RAZEM cała młodzież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3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614-8324-B1B4B40DB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296055696"/>
        <c:axId val="296056088"/>
      </c:barChart>
      <c:catAx>
        <c:axId val="29605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056088"/>
        <c:crosses val="autoZero"/>
        <c:auto val="1"/>
        <c:lblAlgn val="ctr"/>
        <c:lblOffset val="100"/>
        <c:noMultiLvlLbl val="0"/>
      </c:catAx>
      <c:valAx>
        <c:axId val="296056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0556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B202A-8611-4DDC-831D-D12EB67B6CF7}" type="doc">
      <dgm:prSet loTypeId="urn:microsoft.com/office/officeart/2005/8/layout/process4" loCatId="process" qsTypeId="urn:microsoft.com/office/officeart/2005/8/quickstyle/simple4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11888A7B-1E89-45E6-84F4-EF92B26189CD}">
      <dgm:prSet phldrT="[Text]"/>
      <dgm:spPr/>
      <dgm:t>
        <a:bodyPr rtlCol="0"/>
        <a:lstStyle/>
        <a:p>
          <a:pPr rtl="0"/>
          <a:r>
            <a:rPr lang="pl-PL" b="1" noProof="0" dirty="0">
              <a:solidFill>
                <a:srgbClr val="002060"/>
              </a:solidFill>
            </a:rPr>
            <a:t>TANIEC</a:t>
          </a:r>
        </a:p>
      </dgm:t>
    </dgm:pt>
    <dgm:pt modelId="{6043087E-917B-44BC-97F8-41385FD50DC3}" type="parTrans" cxnId="{5376348D-4465-4E2E-9DB8-EA1F5276717B}">
      <dgm:prSet/>
      <dgm:spPr/>
      <dgm:t>
        <a:bodyPr rtlCol="0"/>
        <a:lstStyle/>
        <a:p>
          <a:pPr rtl="0"/>
          <a:endParaRPr lang="en-US"/>
        </a:p>
      </dgm:t>
    </dgm:pt>
    <dgm:pt modelId="{438F37F5-E676-4BB5-A241-95D895E1B43F}" type="sibTrans" cxnId="{5376348D-4465-4E2E-9DB8-EA1F5276717B}">
      <dgm:prSet/>
      <dgm:spPr/>
      <dgm:t>
        <a:bodyPr rtlCol="0"/>
        <a:lstStyle/>
        <a:p>
          <a:pPr rtl="0"/>
          <a:endParaRPr lang="en-US"/>
        </a:p>
      </dgm:t>
    </dgm:pt>
    <dgm:pt modelId="{712EDDD5-F1C9-457B-A81D-F94868058B44}">
      <dgm:prSet phldrT="[Text]"/>
      <dgm:spPr/>
      <dgm:t>
        <a:bodyPr rtlCol="0"/>
        <a:lstStyle/>
        <a:p>
          <a:pPr rtl="0"/>
          <a:r>
            <a:rPr lang="pl-PL" noProof="0" dirty="0">
              <a:solidFill>
                <a:srgbClr val="002060"/>
              </a:solidFill>
            </a:rPr>
            <a:t>Warsztaty </a:t>
          </a:r>
        </a:p>
      </dgm:t>
    </dgm:pt>
    <dgm:pt modelId="{5E2CC1CB-7E12-4298-9BE5-B8F6683E4161}" type="parTrans" cxnId="{392AE56A-6939-469F-BFEC-2DEEC6ABC100}">
      <dgm:prSet/>
      <dgm:spPr/>
      <dgm:t>
        <a:bodyPr rtlCol="0"/>
        <a:lstStyle/>
        <a:p>
          <a:pPr rtl="0"/>
          <a:endParaRPr lang="en-US"/>
        </a:p>
      </dgm:t>
    </dgm:pt>
    <dgm:pt modelId="{630DB5C2-135D-425B-B7D5-1F5FFE12BF3B}" type="sibTrans" cxnId="{392AE56A-6939-469F-BFEC-2DEEC6ABC100}">
      <dgm:prSet/>
      <dgm:spPr/>
      <dgm:t>
        <a:bodyPr rtlCol="0"/>
        <a:lstStyle/>
        <a:p>
          <a:pPr rtl="0"/>
          <a:endParaRPr lang="en-US"/>
        </a:p>
      </dgm:t>
    </dgm:pt>
    <dgm:pt modelId="{356F6FEF-38C8-437A-8562-86A5ED3F5885}">
      <dgm:prSet phldrT="[Text]"/>
      <dgm:spPr/>
      <dgm:t>
        <a:bodyPr rtlCol="0"/>
        <a:lstStyle/>
        <a:p>
          <a:pPr rtl="0"/>
          <a:r>
            <a:rPr lang="pl-PL" noProof="0" dirty="0">
              <a:solidFill>
                <a:srgbClr val="002060"/>
              </a:solidFill>
            </a:rPr>
            <a:t>Wspólna służba w Atlas Arenie </a:t>
          </a:r>
        </a:p>
      </dgm:t>
    </dgm:pt>
    <dgm:pt modelId="{BD9B34C9-939F-47F5-A040-1B30C9EEA310}" type="parTrans" cxnId="{8247D1A2-555D-4B39-B44D-5F2B5AE64242}">
      <dgm:prSet/>
      <dgm:spPr/>
      <dgm:t>
        <a:bodyPr rtlCol="0"/>
        <a:lstStyle/>
        <a:p>
          <a:pPr rtl="0"/>
          <a:endParaRPr lang="en-US"/>
        </a:p>
      </dgm:t>
    </dgm:pt>
    <dgm:pt modelId="{665399A3-A410-4656-8F7E-3FAB641DE891}" type="sibTrans" cxnId="{8247D1A2-555D-4B39-B44D-5F2B5AE64242}">
      <dgm:prSet/>
      <dgm:spPr/>
      <dgm:t>
        <a:bodyPr rtlCol="0"/>
        <a:lstStyle/>
        <a:p>
          <a:pPr rtl="0"/>
          <a:endParaRPr lang="en-US"/>
        </a:p>
      </dgm:t>
    </dgm:pt>
    <dgm:pt modelId="{640CA9BD-09C1-4472-8DAC-0F150EC5E678}">
      <dgm:prSet phldrT="[Text]"/>
      <dgm:spPr/>
      <dgm:t>
        <a:bodyPr rtlCol="0"/>
        <a:lstStyle/>
        <a:p>
          <a:pPr rtl="0"/>
          <a:r>
            <a:rPr lang="pl-PL" noProof="0" dirty="0">
              <a:solidFill>
                <a:srgbClr val="002060"/>
              </a:solidFill>
            </a:rPr>
            <a:t>Szczegóły dalej </a:t>
          </a:r>
        </a:p>
      </dgm:t>
    </dgm:pt>
    <dgm:pt modelId="{90609DF7-843B-4BEF-A3B5-89270E6B0951}" type="parTrans" cxnId="{957C551D-31A8-4286-A3AE-C5928DB663CE}">
      <dgm:prSet/>
      <dgm:spPr/>
      <dgm:t>
        <a:bodyPr rtlCol="0"/>
        <a:lstStyle/>
        <a:p>
          <a:pPr rtl="0"/>
          <a:endParaRPr lang="en-US"/>
        </a:p>
      </dgm:t>
    </dgm:pt>
    <dgm:pt modelId="{67B503AA-82FD-4AA4-8357-3D8B59D6160B}" type="sibTrans" cxnId="{957C551D-31A8-4286-A3AE-C5928DB663CE}">
      <dgm:prSet/>
      <dgm:spPr/>
      <dgm:t>
        <a:bodyPr rtlCol="0"/>
        <a:lstStyle/>
        <a:p>
          <a:pPr rtl="0"/>
          <a:endParaRPr lang="en-US"/>
        </a:p>
      </dgm:t>
    </dgm:pt>
    <dgm:pt modelId="{812F39FC-2D1E-4DD1-A1A6-C7F9287A4AAB}" type="pres">
      <dgm:prSet presAssocID="{2EFB202A-8611-4DDC-831D-D12EB67B6CF7}" presName="Name0" presStyleCnt="0">
        <dgm:presLayoutVars>
          <dgm:dir/>
          <dgm:animLvl val="lvl"/>
          <dgm:resizeHandles val="exact"/>
        </dgm:presLayoutVars>
      </dgm:prSet>
      <dgm:spPr/>
    </dgm:pt>
    <dgm:pt modelId="{C1682CE3-81F4-4BEA-B13D-10C7017D8387}" type="pres">
      <dgm:prSet presAssocID="{640CA9BD-09C1-4472-8DAC-0F150EC5E678}" presName="boxAndChildren" presStyleCnt="0"/>
      <dgm:spPr/>
    </dgm:pt>
    <dgm:pt modelId="{325B9957-E809-4285-A870-20AA1AEAA8D7}" type="pres">
      <dgm:prSet presAssocID="{640CA9BD-09C1-4472-8DAC-0F150EC5E678}" presName="parentTextBox" presStyleLbl="node1" presStyleIdx="0" presStyleCnt="4"/>
      <dgm:spPr/>
    </dgm:pt>
    <dgm:pt modelId="{2AB5853F-AA77-4431-82DF-105CEB2E1424}" type="pres">
      <dgm:prSet presAssocID="{665399A3-A410-4656-8F7E-3FAB641DE891}" presName="sp" presStyleCnt="0"/>
      <dgm:spPr/>
    </dgm:pt>
    <dgm:pt modelId="{EC667030-4855-4843-9717-7DF08446AEB5}" type="pres">
      <dgm:prSet presAssocID="{356F6FEF-38C8-437A-8562-86A5ED3F5885}" presName="arrowAndChildren" presStyleCnt="0"/>
      <dgm:spPr/>
    </dgm:pt>
    <dgm:pt modelId="{C830B7C4-5210-41AC-A88B-BECF7607C1E5}" type="pres">
      <dgm:prSet presAssocID="{356F6FEF-38C8-437A-8562-86A5ED3F5885}" presName="parentTextArrow" presStyleLbl="node1" presStyleIdx="1" presStyleCnt="4"/>
      <dgm:spPr/>
    </dgm:pt>
    <dgm:pt modelId="{7FB80134-CA62-4591-A6BE-C119FEAC14B6}" type="pres">
      <dgm:prSet presAssocID="{630DB5C2-135D-425B-B7D5-1F5FFE12BF3B}" presName="sp" presStyleCnt="0"/>
      <dgm:spPr/>
    </dgm:pt>
    <dgm:pt modelId="{C4866045-B43B-429F-851C-E58098BA6DB8}" type="pres">
      <dgm:prSet presAssocID="{712EDDD5-F1C9-457B-A81D-F94868058B44}" presName="arrowAndChildren" presStyleCnt="0"/>
      <dgm:spPr/>
    </dgm:pt>
    <dgm:pt modelId="{D5473CBC-EEC3-408A-B4A6-07882F253A8B}" type="pres">
      <dgm:prSet presAssocID="{712EDDD5-F1C9-457B-A81D-F94868058B44}" presName="parentTextArrow" presStyleLbl="node1" presStyleIdx="2" presStyleCnt="4"/>
      <dgm:spPr/>
    </dgm:pt>
    <dgm:pt modelId="{FE4F3FD3-FEDA-44E5-9944-1FF6BBD0F9E2}" type="pres">
      <dgm:prSet presAssocID="{438F37F5-E676-4BB5-A241-95D895E1B43F}" presName="sp" presStyleCnt="0"/>
      <dgm:spPr/>
    </dgm:pt>
    <dgm:pt modelId="{1C274FFF-1754-4900-887F-DFF5156E0B8D}" type="pres">
      <dgm:prSet presAssocID="{11888A7B-1E89-45E6-84F4-EF92B26189CD}" presName="arrowAndChildren" presStyleCnt="0"/>
      <dgm:spPr/>
    </dgm:pt>
    <dgm:pt modelId="{32FA43B7-34B4-4881-9A79-E3EDEC9D4CBF}" type="pres">
      <dgm:prSet presAssocID="{11888A7B-1E89-45E6-84F4-EF92B26189CD}" presName="parentTextArrow" presStyleLbl="node1" presStyleIdx="3" presStyleCnt="4" custLinFactNeighborX="90729" custLinFactNeighborY="-2848"/>
      <dgm:spPr/>
    </dgm:pt>
  </dgm:ptLst>
  <dgm:cxnLst>
    <dgm:cxn modelId="{79EE9E02-BFF5-41D3-86F8-33470970BFCE}" type="presOf" srcId="{2EFB202A-8611-4DDC-831D-D12EB67B6CF7}" destId="{812F39FC-2D1E-4DD1-A1A6-C7F9287A4AAB}" srcOrd="0" destOrd="0" presId="urn:microsoft.com/office/officeart/2005/8/layout/process4"/>
    <dgm:cxn modelId="{957C551D-31A8-4286-A3AE-C5928DB663CE}" srcId="{2EFB202A-8611-4DDC-831D-D12EB67B6CF7}" destId="{640CA9BD-09C1-4472-8DAC-0F150EC5E678}" srcOrd="3" destOrd="0" parTransId="{90609DF7-843B-4BEF-A3B5-89270E6B0951}" sibTransId="{67B503AA-82FD-4AA4-8357-3D8B59D6160B}"/>
    <dgm:cxn modelId="{B2E3875C-D3F8-41A4-A6EA-DD49F61576A0}" type="presOf" srcId="{11888A7B-1E89-45E6-84F4-EF92B26189CD}" destId="{32FA43B7-34B4-4881-9A79-E3EDEC9D4CBF}" srcOrd="0" destOrd="0" presId="urn:microsoft.com/office/officeart/2005/8/layout/process4"/>
    <dgm:cxn modelId="{AAE8F060-3E29-4C68-9A74-089916E04D67}" type="presOf" srcId="{356F6FEF-38C8-437A-8562-86A5ED3F5885}" destId="{C830B7C4-5210-41AC-A88B-BECF7607C1E5}" srcOrd="0" destOrd="0" presId="urn:microsoft.com/office/officeart/2005/8/layout/process4"/>
    <dgm:cxn modelId="{392AE56A-6939-469F-BFEC-2DEEC6ABC100}" srcId="{2EFB202A-8611-4DDC-831D-D12EB67B6CF7}" destId="{712EDDD5-F1C9-457B-A81D-F94868058B44}" srcOrd="1" destOrd="0" parTransId="{5E2CC1CB-7E12-4298-9BE5-B8F6683E4161}" sibTransId="{630DB5C2-135D-425B-B7D5-1F5FFE12BF3B}"/>
    <dgm:cxn modelId="{4D111F6B-0B5C-40A7-BA86-973E36B2D8F2}" type="presOf" srcId="{712EDDD5-F1C9-457B-A81D-F94868058B44}" destId="{D5473CBC-EEC3-408A-B4A6-07882F253A8B}" srcOrd="0" destOrd="0" presId="urn:microsoft.com/office/officeart/2005/8/layout/process4"/>
    <dgm:cxn modelId="{67067571-6170-41AF-87A3-FB3B609D9CEA}" type="presOf" srcId="{640CA9BD-09C1-4472-8DAC-0F150EC5E678}" destId="{325B9957-E809-4285-A870-20AA1AEAA8D7}" srcOrd="0" destOrd="0" presId="urn:microsoft.com/office/officeart/2005/8/layout/process4"/>
    <dgm:cxn modelId="{5376348D-4465-4E2E-9DB8-EA1F5276717B}" srcId="{2EFB202A-8611-4DDC-831D-D12EB67B6CF7}" destId="{11888A7B-1E89-45E6-84F4-EF92B26189CD}" srcOrd="0" destOrd="0" parTransId="{6043087E-917B-44BC-97F8-41385FD50DC3}" sibTransId="{438F37F5-E676-4BB5-A241-95D895E1B43F}"/>
    <dgm:cxn modelId="{8247D1A2-555D-4B39-B44D-5F2B5AE64242}" srcId="{2EFB202A-8611-4DDC-831D-D12EB67B6CF7}" destId="{356F6FEF-38C8-437A-8562-86A5ED3F5885}" srcOrd="2" destOrd="0" parTransId="{BD9B34C9-939F-47F5-A040-1B30C9EEA310}" sibTransId="{665399A3-A410-4656-8F7E-3FAB641DE891}"/>
    <dgm:cxn modelId="{5678914C-8F14-4F79-9116-C33CBC8B70E7}" type="presParOf" srcId="{812F39FC-2D1E-4DD1-A1A6-C7F9287A4AAB}" destId="{C1682CE3-81F4-4BEA-B13D-10C7017D8387}" srcOrd="0" destOrd="0" presId="urn:microsoft.com/office/officeart/2005/8/layout/process4"/>
    <dgm:cxn modelId="{B75DEEE2-790E-400B-832F-7C2526EFEEFC}" type="presParOf" srcId="{C1682CE3-81F4-4BEA-B13D-10C7017D8387}" destId="{325B9957-E809-4285-A870-20AA1AEAA8D7}" srcOrd="0" destOrd="0" presId="urn:microsoft.com/office/officeart/2005/8/layout/process4"/>
    <dgm:cxn modelId="{6FA0FB88-FED5-4DA9-8FB7-49F6DEA20B1D}" type="presParOf" srcId="{812F39FC-2D1E-4DD1-A1A6-C7F9287A4AAB}" destId="{2AB5853F-AA77-4431-82DF-105CEB2E1424}" srcOrd="1" destOrd="0" presId="urn:microsoft.com/office/officeart/2005/8/layout/process4"/>
    <dgm:cxn modelId="{52F7A226-0BC5-4418-B1BB-E2FD5547F031}" type="presParOf" srcId="{812F39FC-2D1E-4DD1-A1A6-C7F9287A4AAB}" destId="{EC667030-4855-4843-9717-7DF08446AEB5}" srcOrd="2" destOrd="0" presId="urn:microsoft.com/office/officeart/2005/8/layout/process4"/>
    <dgm:cxn modelId="{B3DA9F18-ADDC-4C31-BFC3-7AFA3D398C18}" type="presParOf" srcId="{EC667030-4855-4843-9717-7DF08446AEB5}" destId="{C830B7C4-5210-41AC-A88B-BECF7607C1E5}" srcOrd="0" destOrd="0" presId="urn:microsoft.com/office/officeart/2005/8/layout/process4"/>
    <dgm:cxn modelId="{6D5A561E-9AED-4BD0-B61C-B210C294197C}" type="presParOf" srcId="{812F39FC-2D1E-4DD1-A1A6-C7F9287A4AAB}" destId="{7FB80134-CA62-4591-A6BE-C119FEAC14B6}" srcOrd="3" destOrd="0" presId="urn:microsoft.com/office/officeart/2005/8/layout/process4"/>
    <dgm:cxn modelId="{8AA3D574-35B2-4F26-9753-43647056D5BB}" type="presParOf" srcId="{812F39FC-2D1E-4DD1-A1A6-C7F9287A4AAB}" destId="{C4866045-B43B-429F-851C-E58098BA6DB8}" srcOrd="4" destOrd="0" presId="urn:microsoft.com/office/officeart/2005/8/layout/process4"/>
    <dgm:cxn modelId="{8142E2F1-4232-4A86-BD16-A2EE21EFADF1}" type="presParOf" srcId="{C4866045-B43B-429F-851C-E58098BA6DB8}" destId="{D5473CBC-EEC3-408A-B4A6-07882F253A8B}" srcOrd="0" destOrd="0" presId="urn:microsoft.com/office/officeart/2005/8/layout/process4"/>
    <dgm:cxn modelId="{F78D174D-E461-4213-AEEB-72932703ABFC}" type="presParOf" srcId="{812F39FC-2D1E-4DD1-A1A6-C7F9287A4AAB}" destId="{FE4F3FD3-FEDA-44E5-9944-1FF6BBD0F9E2}" srcOrd="5" destOrd="0" presId="urn:microsoft.com/office/officeart/2005/8/layout/process4"/>
    <dgm:cxn modelId="{D11F7181-D05C-4ACC-A34B-6E9511FBE167}" type="presParOf" srcId="{812F39FC-2D1E-4DD1-A1A6-C7F9287A4AAB}" destId="{1C274FFF-1754-4900-887F-DFF5156E0B8D}" srcOrd="6" destOrd="0" presId="urn:microsoft.com/office/officeart/2005/8/layout/process4"/>
    <dgm:cxn modelId="{36469A82-1901-415F-8126-6D77E61422EC}" type="presParOf" srcId="{1C274FFF-1754-4900-887F-DFF5156E0B8D}" destId="{32FA43B7-34B4-4881-9A79-E3EDEC9D4C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B9957-E809-4285-A870-20AA1AEAA8D7}">
      <dsp:nvSpPr>
        <dsp:cNvPr id="0" name=""/>
        <dsp:cNvSpPr/>
      </dsp:nvSpPr>
      <dsp:spPr>
        <a:xfrm>
          <a:off x="0" y="3569039"/>
          <a:ext cx="5029199" cy="7808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rtlCol="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noProof="0" dirty="0">
              <a:solidFill>
                <a:srgbClr val="002060"/>
              </a:solidFill>
            </a:rPr>
            <a:t>Szczegóły dalej </a:t>
          </a:r>
        </a:p>
      </dsp:txBody>
      <dsp:txXfrm>
        <a:off x="0" y="3569039"/>
        <a:ext cx="5029199" cy="780818"/>
      </dsp:txXfrm>
    </dsp:sp>
    <dsp:sp modelId="{C830B7C4-5210-41AC-A88B-BECF7607C1E5}">
      <dsp:nvSpPr>
        <dsp:cNvPr id="0" name=""/>
        <dsp:cNvSpPr/>
      </dsp:nvSpPr>
      <dsp:spPr>
        <a:xfrm rot="10800000">
          <a:off x="0" y="2379853"/>
          <a:ext cx="5029199" cy="120089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rtlCol="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noProof="0" dirty="0">
              <a:solidFill>
                <a:srgbClr val="002060"/>
              </a:solidFill>
            </a:rPr>
            <a:t>Wspólna służba w Atlas Arenie </a:t>
          </a:r>
        </a:p>
      </dsp:txBody>
      <dsp:txXfrm rot="10800000">
        <a:off x="0" y="2379853"/>
        <a:ext cx="5029199" cy="780308"/>
      </dsp:txXfrm>
    </dsp:sp>
    <dsp:sp modelId="{D5473CBC-EEC3-408A-B4A6-07882F253A8B}">
      <dsp:nvSpPr>
        <dsp:cNvPr id="0" name=""/>
        <dsp:cNvSpPr/>
      </dsp:nvSpPr>
      <dsp:spPr>
        <a:xfrm rot="10800000">
          <a:off x="0" y="1190666"/>
          <a:ext cx="5029199" cy="120089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rtlCol="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noProof="0" dirty="0">
              <a:solidFill>
                <a:srgbClr val="002060"/>
              </a:solidFill>
            </a:rPr>
            <a:t>Warsztaty </a:t>
          </a:r>
        </a:p>
      </dsp:txBody>
      <dsp:txXfrm rot="10800000">
        <a:off x="0" y="1190666"/>
        <a:ext cx="5029199" cy="780308"/>
      </dsp:txXfrm>
    </dsp:sp>
    <dsp:sp modelId="{32FA43B7-34B4-4881-9A79-E3EDEC9D4CBF}">
      <dsp:nvSpPr>
        <dsp:cNvPr id="0" name=""/>
        <dsp:cNvSpPr/>
      </dsp:nvSpPr>
      <dsp:spPr>
        <a:xfrm rot="10800000">
          <a:off x="0" y="0"/>
          <a:ext cx="5029199" cy="120089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rtlCol="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b="1" kern="1200" noProof="0" dirty="0">
              <a:solidFill>
                <a:srgbClr val="002060"/>
              </a:solidFill>
            </a:rPr>
            <a:t>TANIEC</a:t>
          </a:r>
        </a:p>
      </dsp:txBody>
      <dsp:txXfrm rot="10800000">
        <a:off x="0" y="0"/>
        <a:ext cx="5029199" cy="780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BB1435-26FF-43B0-B934-232BA76F76E9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F1F3F2-AD81-443F-9233-3AB1B89AE9CC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ocni.jezuici.pl/warsztaty-muzyczne/dla-dzieci-i-mlodziezy-ponizej-16-roku-zycia/informacja-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ocni.jezuici.pl/warsztaty-muzyczne/dla-dzieci-i-mlodziezy-ponizej-16-roku-zycia/zapisy-2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260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7260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271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Przyjeżdżasz do szkoły i ćwiczysz z nami. W ramach warsztatów będzie integracja, mini konferencja, wspólny posiłek, zajęcia techniczne tańca i modlitwa.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4386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Możesz wziąć udział w trzydniowych warsztatach ale pamiętaj, że bardzo ważne jest abyś był także na spotkaniu bezpośrednio przygotowującym do służby w Atlas Arenie.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3892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0927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338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30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80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133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3015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70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501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Chcesz śpiewać razem z nami w Atlas Arenie na wydarzeniu dla młodych?</a:t>
            </a:r>
          </a:p>
          <a:p>
            <a:r>
              <a:rPr lang="pl-PL" dirty="0"/>
              <a:t>Zapisz się na warsztaty formacyjno- muzyczne prowadzone przez Zespół Wokalno- Muzyczny „Mocni w Duchu”.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Opis warsztatów </a:t>
            </a:r>
            <a:r>
              <a:rPr lang="pl-PL" u="sng" dirty="0">
                <a:hlinkClick r:id="rId3"/>
              </a:rPr>
              <a:t>http://mocni.jezuici.pl/warsztaty-muzyczne/dla-dzieci-i-mlodziezy-ponizej-16-roku-zycia/informacja-2</a:t>
            </a:r>
            <a:r>
              <a:rPr lang="pl-PL" dirty="0"/>
              <a:t> </a:t>
            </a:r>
          </a:p>
          <a:p>
            <a:r>
              <a:rPr lang="pl-PL" dirty="0"/>
              <a:t>Zapisy </a:t>
            </a:r>
            <a:r>
              <a:rPr lang="pl-PL" u="sng" dirty="0">
                <a:hlinkClick r:id="rId4"/>
              </a:rPr>
              <a:t>http://mocni.jezuici.pl/warsztaty-muzyczne/dla-dzieci-i-mlodziezy-ponizej-16-roku-zycia/zapisy-2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Na samym końcu spotykamy się 17 marca na bezpośrednim przygotowaniu do wspólnej służby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52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warsztatach obowiązkowo spotykamy się na bezpośrednim przygotowaniu do wspólnej posługi.</a:t>
            </a:r>
          </a:p>
          <a:p>
            <a:r>
              <a:rPr lang="pl-PL" dirty="0"/>
              <a:t>Elementy spotkania: modlitwa, konferencja, próba wokalna, Msza święta, sprawy organizacyjne związane z Atlas Areną.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063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6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9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Dowolny kształt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2790F-42FB-447C-A0FA-BB4DA495FC29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7" name="linia" descr="Grafika linii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3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4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5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6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7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8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A0249-7135-4306-9E8E-3963C8AF18A8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7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5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6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7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8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9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0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41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22C426-BE82-4BBF-A7E8-5EBB385F9A51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255" name="linia" descr="Grafika linii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Dowolny kształt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0" name="Dowolny kształt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1" name="Dowolny kształt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4" name="Dowolny kształt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8" name="Dowolny kształt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5" name="Dowolny kształt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6" name="Dowolny kształt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9" name="Dowolny kształt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0" name="Dowolny kształt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Dowolny kształt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0" name="Dowolny kształt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1" name="Dowolny kształt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2" name="Dowolny kształt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8" name="Dowolny kształt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9" name="Dowolny kształt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0" name="Dowolny kształt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1" name="Dowolny kształt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2" name="Dowolny kształt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3" name="Dowolny kształt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4" name="Dowolny kształt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5" name="Dowolny kształt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6" name="Dowolny kształt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7" name="Dowolny kształt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8" name="Dowolny kształt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9" name="Dowolny kształt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0" name="Dowolny kształt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1" name="Dowolny kształt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2" name="Dowolny kształt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3" name="Dowolny kształt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4" name="Dowolny kształt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5" name="Dowolny kształt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6" name="Dowolny kształt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7" name="Dowolny kształt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8" name="Dowolny kształt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9" name="Dowolny kształt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0" name="Dowolny kształt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1" name="Dowolny kształt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2" name="Dowolny kształt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3" name="Dowolny kształt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4" name="Dowolny kształt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5" name="Dowolny kształt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6" name="Dowolny kształt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7" name="Dowolny kształt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8" name="Dowolny kształt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CC1AC-2EA9-46A4-979E-0CC91157F751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8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DCC613-FE3B-4C22-AEEB-28E778C08C0C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60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Dowolny kształt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1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2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3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4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5E05A6-FB92-4B93-96E0-66FC69E3DA5C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5" name="Zawartość — symbol zastępczy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56" name="linia" descr="Grafika linii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Dowolny kształt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8" name="Dowolny kształt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59" name="Dowolny kształt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0" name="Dowolny kształt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1" name="Dowolny kształt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2" name="Dowolny kształt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3" name="Dowolny kształt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4" name="Dowolny kształt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5" name="Dowolny kształt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6" name="Dowolny kształt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7" name="Dowolny kształt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8" name="Dowolny kształt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69" name="Dowolny kształt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0" name="Dowolny kształt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1" name="Dowolny kształt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2" name="Dowolny kształt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3" name="Dowolny kształt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4" name="Dowolny kształt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5" name="Dowolny kształt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6" name="Dowolny kształt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7" name="Dowolny kształt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8" name="Dowolny kształt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79" name="Dowolny kształt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0" name="Dowolny kształt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1" name="Dowolny kształt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2" name="Dowolny kształt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3" name="Dowolny kształt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4" name="Dowolny kształt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5" name="Dowolny kształt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6" name="Dowolny kształt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7" name="Dowolny kształt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8" name="Dowolny kształt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89" name="Dowolny kształt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0" name="Dowolny kształt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1" name="Dowolny kształt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2" name="Dowolny kształt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3" name="Dowolny kształt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4" name="Dowolny kształt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5" name="Dowolny kształt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6" name="Dowolny kształt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7" name="Dowolny kształt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8" name="Dowolny kształt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199" name="Dowolny kształt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0" name="Dowolny kształt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1" name="Dowolny kształt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2" name="Dowolny kształt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3" name="Dowolny kształt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4" name="Dowolny kształt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5" name="Dowolny kształt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6" name="Dowolny kształt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7" name="Dowolny kształt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8" name="Dowolny kształt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09" name="Dowolny kształt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0" name="Dowolny kształt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1" name="Dowolny kształt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2" name="Dowolny kształt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3" name="Dowolny kształt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4" name="Dowolny kształt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5" name="Dowolny kształt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6" name="Dowolny kształt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7" name="Dowolny kształt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8" name="Dowolny kształt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19" name="Dowolny kształt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0" name="Dowolny kształt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1" name="Dowolny kształt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2" name="Dowolny kształt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3" name="Dowolny kształt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4" name="Dowolny kształt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5" name="Dowolny kształt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6" name="Dowolny kształt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7" name="Dowolny kształt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8" name="Dowolny kształt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29" name="Dowolny kształt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  <p:sp>
          <p:nvSpPr>
            <p:cNvPr id="230" name="Dowolny kształt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ln>
                  <a:noFill/>
                </a:ln>
              </a:endParaRPr>
            </a:p>
          </p:txBody>
        </p:sp>
      </p:grp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3B8107-1558-4355-BD00-7072B82C4D92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692038-42AB-44DB-B19F-A44D13DD4984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grpSp>
        <p:nvGrpSpPr>
          <p:cNvPr id="615" name="ramka" descr="Grafika ramki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a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a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a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a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a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a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79318D-F4E1-46E7-BAD4-732E7BA81888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grpSp>
        <p:nvGrpSpPr>
          <p:cNvPr id="614" name="ramka" descr="Grafika ramki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a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a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Dowolny kształt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Dowolny kształt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Dowolny kształt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a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Dowolny kształt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Dowolny kształt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Dowolny kształt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a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a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Dowolny kształt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Dowolny kształt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Dowolny kształt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Dowolny kształt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Dowolny kształt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Dowolny kształt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Dowolny kształt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Dowolny kształt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Dowolny kształt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Dowolny kształt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Dowolny kształt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Dowolny kształt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Dowolny kształt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Dowolny kształt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Dowolny kształt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Dowolny kształt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Dowolny kształt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Dowolny kształt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Dowolny kształt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Dowolny kształt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Dowolny kształt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Dowolny kształt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Dowolny kształt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Dowolny kształt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Dowolny kształt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Dowolny kształt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Dowolny kształt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Dowolny kształt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Dowolny kształt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Dowolny kształt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Dowolny kształt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Dowolny kształt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Dowolny kształt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Dowolny kształt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Dowolny kształt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Dowolny kształt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Dowolny kształt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Dowolny kształt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Dowolny kształt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Dowolny kształt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Dowolny kształt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Dowolny kształt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Dowolny kształt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Dowolny kształt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Dowolny kształt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Dowolny kształt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Dowolny kształt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Dowolny kształt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Dowolny kształt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Dowolny kształt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Dowolny kształt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Dowolny kształt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Dowolny kształt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Dowolny kształt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Dowolny kształt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Dowolny kształt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Dowolny kształt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Dowolny kształt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Dowolny kształt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Dowolny kształt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Dowolny kształt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Dowolny kształt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Dowolny kształt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Dowolny kształt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Dowolny kształt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Dowolny kształt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Dowolny kształt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Dowolny kształt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Dowolny kształt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Dowolny kształt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Dowolny kształt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Dowolny kształt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Dowolny kształt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Dowolny kształt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a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Dowolny kształt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Dowolny kształt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Dowolny kształt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Dowolny kształt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Dowolny kształt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Dowolny kształt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Dowolny kształt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Dowolny kształt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Dowolny kształt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Dowolny kształt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Dowolny kształt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Dowolny kształt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Dowolny kształt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Dowolny kształt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Dowolny kształt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Dowolny kształt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Dowolny kształt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Dowolny kształt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Dowolny kształt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Dowolny kształt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Dowolny kształt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Dowolny kształt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Dowolny kształt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Dowolny kształt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Dowolny kształt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Dowolny kształt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Dowolny kształt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Dowolny kształt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Dowolny kształt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Dowolny kształt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Dowolny kształt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Dowolny kształt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Dowolny kształt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Dowolny kształt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Dowolny kształt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Dowolny kształt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Dowolny kształt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Dowolny kształt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Dowolny kształt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Dowolny kształt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Dowolny kształt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Dowolny kształt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Dowolny kształt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Dowolny kształt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Dowolny kształt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Dowolny kształt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Dowolny kształt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Dowolny kształt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Dowolny kształt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Dowolny kształt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Dowolny kształt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Dowolny kształt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Dowolny kształt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Dowolny kształt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Dowolny kształt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Dowolny kształt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Dowolny kształt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Dowolny kształt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Dowolny kształt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Dowolny kształt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Dowolny kształt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Dowolny kształt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Dowolny kształt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Dowolny kształt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Dowolny kształt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Dowolny kształt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Dowolny kształt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Dowolny kształt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Dowolny kształt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Dowolny kształt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Dowolny kształt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Dowolny kształt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Dowolny kształt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Dowolny kształt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34BA3-2385-43C0-A14A-2331EC9BE71A}" type="datetime1">
              <a:rPr lang="pl-PL" smtClean="0"/>
              <a:t>09.01.2018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0BB7BC-BBB2-49EB-8F49-2F902B9F46A4}" type="datetime1">
              <a:rPr lang="pl-PL" noProof="0" smtClean="0"/>
              <a:t>09.01.2018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f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HrtlCmv_U&amp;list=PLNCZDi-RY4iEfY_yhRHDHAFpaFg9F8xCY&amp;index=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ocni.jezuici.pl/warsztaty-muzyczne/dla-dzieci-i-mlodziezy-ponizej-16-roku-zycia/zapisy-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mocni.jezuici.pl/warsztaty-muzyczne/dla-dzieci-i-mlodziezy-ponizej-16-roku-zycia/informacja-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mocni.jezuici.pl/aren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iKjwJeA1eM&amp;t=2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43v8IW3AK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ocni.jezuici.pl/warsztaty-muzyczne/dla-dzieci-i-mlodziezy-ponizej-16-roku-zycia/zapisy-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ocni.jezuici.pl/warsztaty-muzyczne/dla-dzieci-i-mlodziezy-ponizej-16-roku-zycia/informacja-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9D64B28-C90B-490F-A9FF-4AFC27B63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65" y="1196752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7788" y="369944"/>
            <a:ext cx="9144000" cy="1461963"/>
          </a:xfrm>
        </p:spPr>
        <p:txBody>
          <a:bodyPr rtlCol="0"/>
          <a:lstStyle/>
          <a:p>
            <a:pPr rtl="0"/>
            <a:r>
              <a:rPr lang="pl-PL" sz="8000" dirty="0">
                <a:latin typeface="Amatic" panose="02000803000000000000" pitchFamily="2" charset="0"/>
              </a:rPr>
              <a:t>ARENA MŁODYCH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995ECB-9B02-4CE7-B07A-99E66615E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2" y="5805264"/>
            <a:ext cx="2837388" cy="6809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79A565-4C48-4DC2-8D30-17CFBCF5C8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69" y="5139427"/>
            <a:ext cx="1461963" cy="146196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10 Your presence">
            <a:hlinkClick r:id="" action="ppaction://media"/>
            <a:extLst>
              <a:ext uri="{FF2B5EF4-FFF2-40B4-BE49-F238E27FC236}">
                <a16:creationId xmlns:a16="http://schemas.microsoft.com/office/drawing/2014/main" id="{50C60865-6522-435D-A8F5-C55F6CB01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2" y="5848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OBOWIĄZKOWE SPOTKANIE DLA CHÓRU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F7C8A5D-5569-4CEC-8858-A163786F10E5}"/>
              </a:ext>
            </a:extLst>
          </p:cNvPr>
          <p:cNvSpPr/>
          <p:nvPr/>
        </p:nvSpPr>
        <p:spPr>
          <a:xfrm>
            <a:off x="909836" y="1844824"/>
            <a:ext cx="11017224" cy="297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warsztatach obowiązkowo spotykamy się wszyscy razem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marca 2018 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Godzina : 10.00-18.00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Miejsce: Szkoła Podstawowa nr 152 w Łodzi, ul. </a:t>
            </a:r>
            <a:r>
              <a:rPr lang="pl-PL" sz="2400" dirty="0"/>
              <a:t>28 Pułku Strzelców Kaniowskich 52/54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Koszt: 35 zł obejmuje poczęstunek, obiad, wodę, koszty organizacyjne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2CC681-6D4A-4A0E-8BC6-BC929D1D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07" y="4869160"/>
            <a:ext cx="567506" cy="56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DEA7A6-C357-464D-BE44-75D73AF74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997" y="5436665"/>
            <a:ext cx="547516" cy="54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A282553-D823-4160-B5F1-4CE60888E738}"/>
              </a:ext>
            </a:extLst>
          </p:cNvPr>
          <p:cNvSpPr/>
          <p:nvPr/>
        </p:nvSpPr>
        <p:spPr>
          <a:xfrm>
            <a:off x="2379104" y="497500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785 226 897</a:t>
            </a:r>
          </a:p>
          <a:p>
            <a:endParaRPr lang="pl-PL" dirty="0"/>
          </a:p>
          <a:p>
            <a:r>
              <a:rPr lang="pl-PL" dirty="0"/>
              <a:t>arenamlodych2018@gmail.com</a:t>
            </a:r>
          </a:p>
        </p:txBody>
      </p:sp>
    </p:spTree>
    <p:extLst>
      <p:ext uri="{BB962C8B-B14F-4D97-AF65-F5344CB8AC3E}">
        <p14:creationId xmlns:p14="http://schemas.microsoft.com/office/powerpoint/2010/main" val="334309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1924" y="1844824"/>
            <a:ext cx="9144000" cy="2667000"/>
          </a:xfrm>
        </p:spPr>
        <p:txBody>
          <a:bodyPr rtlCol="0"/>
          <a:lstStyle/>
          <a:p>
            <a:pPr rtl="0"/>
            <a:r>
              <a:rPr lang="pl-PL" dirty="0"/>
              <a:t>TANIEC</a:t>
            </a:r>
          </a:p>
        </p:txBody>
      </p:sp>
      <p:sp>
        <p:nvSpPr>
          <p:cNvPr id="9" name="Tekst — symbol zastępczy 2">
            <a:extLst>
              <a:ext uri="{FF2B5EF4-FFF2-40B4-BE49-F238E27FC236}">
                <a16:creationId xmlns:a16="http://schemas.microsoft.com/office/drawing/2014/main" id="{C463A751-B7C4-4549-ACD4-DAE3FE948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1924" y="4941168"/>
            <a:ext cx="9143999" cy="1069675"/>
          </a:xfrm>
        </p:spPr>
        <p:txBody>
          <a:bodyPr rtlCol="0">
            <a:normAutofit/>
          </a:bodyPr>
          <a:lstStyle/>
          <a:p>
            <a:pPr rtl="0"/>
            <a:r>
              <a:rPr lang="pl-PL" sz="36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Zaproszenie na taniec tutaj </a:t>
            </a:r>
            <a:endParaRPr lang="pl-PL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C5D9799-FF49-4E0E-8283-D96754284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332656"/>
            <a:ext cx="6023671" cy="403244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2578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5820" y="274638"/>
            <a:ext cx="9900592" cy="1020762"/>
          </a:xfrm>
        </p:spPr>
        <p:txBody>
          <a:bodyPr rtlCol="0"/>
          <a:lstStyle/>
          <a:p>
            <a:r>
              <a:rPr lang="pl-PL" dirty="0"/>
              <a:t>Możesz uczyć się tańczyć sam albo w grupie!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idx="1"/>
          </p:nvPr>
        </p:nvSpPr>
        <p:spPr>
          <a:xfrm>
            <a:off x="4798268" y="1988840"/>
            <a:ext cx="5525264" cy="3888432"/>
          </a:xfrm>
        </p:spPr>
        <p:txBody>
          <a:bodyPr rtlCol="0">
            <a:noAutofit/>
          </a:bodyPr>
          <a:lstStyle/>
          <a:p>
            <a:pPr marL="0" indent="0" algn="ctr" rtl="0">
              <a:buNone/>
            </a:pPr>
            <a:r>
              <a:rPr lang="pl-PL" sz="30000" dirty="0">
                <a:latin typeface="appleberry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Praca z całą grupą w Łodzi 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4282866" cy="2743200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SPOTKANIE OBOWIĄZKOWE ,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podsumowujące i bezpośrednio przygotowujące do posługi w Atlas Arenie.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Data: 17 marca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Godzina: 10.00-18.00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Miejsce spotkania: Szkoła Podstawowa 152 w Łodzi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Koszt: 35 zł (obiad, woda, koszty organizacyjne)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3081DDD-B00E-4D63-82C8-498A7C6956EF}"/>
              </a:ext>
            </a:extLst>
          </p:cNvPr>
          <p:cNvSpPr/>
          <p:nvPr/>
        </p:nvSpPr>
        <p:spPr>
          <a:xfrm>
            <a:off x="1574225" y="1737001"/>
            <a:ext cx="6092825" cy="42005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wspólne spotkania w Łodzi: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SPOTKANIE </a:t>
            </a:r>
            <a:endParaRPr lang="pl-PL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Data: 27 stycznia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Godzina: 10.00-16.00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Miejsce spotkania: Szkoła Podstawowa 152 w Łodzi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Koszt: 25 zł (obiad, woda, koszty organizacyjne)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SPOTKANIE </a:t>
            </a:r>
            <a:endParaRPr lang="pl-PL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Data: 24 lutego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Godzina: 10.00-16.00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Miejsce spotkania: Szkoła Podstawowa 152 w Łodzi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Koszt: 25 zł (obiad, woda, koszty organizacyjne)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B6C9343-A9FD-4953-AFE7-4B19005FB9DB}"/>
              </a:ext>
            </a:extLst>
          </p:cNvPr>
          <p:cNvSpPr/>
          <p:nvPr/>
        </p:nvSpPr>
        <p:spPr>
          <a:xfrm>
            <a:off x="8792500" y="712120"/>
            <a:ext cx="163987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OPCJA I</a:t>
            </a:r>
          </a:p>
        </p:txBody>
      </p:sp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Praca z całą grupą w Łodzi 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894598" y="3395306"/>
            <a:ext cx="4282866" cy="2743200"/>
          </a:xfrm>
        </p:spPr>
        <p:txBody>
          <a:bodyPr rtlCol="0">
            <a:noAutofit/>
          </a:bodyPr>
          <a:lstStyle/>
          <a:p>
            <a:r>
              <a:rPr lang="pl-PL" sz="1800" b="1" dirty="0">
                <a:solidFill>
                  <a:schemeClr val="accent6">
                    <a:lumMod val="75000"/>
                  </a:schemeClr>
                </a:solidFill>
              </a:rPr>
              <a:t>UWAGA!!</a:t>
            </a:r>
            <a:r>
              <a:rPr lang="pl-PL" sz="1800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r>
              <a:rPr lang="pl-PL" sz="1800" dirty="0"/>
              <a:t>Po tych warsztatach wszyscy tańczący spotykamy się obowiązkowo </a:t>
            </a:r>
          </a:p>
          <a:p>
            <a:r>
              <a:rPr lang="pl-PL" sz="1800" dirty="0"/>
              <a:t>Data: 17 marca</a:t>
            </a:r>
          </a:p>
          <a:p>
            <a:r>
              <a:rPr lang="pl-PL" sz="1800" dirty="0"/>
              <a:t>Godzina: 10.00-18.00</a:t>
            </a:r>
          </a:p>
          <a:p>
            <a:r>
              <a:rPr lang="pl-PL" sz="1800" dirty="0"/>
              <a:t>Miejsce: Szkoła Podstawowa 152 w Łodzi</a:t>
            </a:r>
          </a:p>
          <a:p>
            <a:r>
              <a:rPr lang="pl-PL" sz="1800" dirty="0"/>
              <a:t>Koszt: 35 zł (obiad, woda, koszty organizacyjne). 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3081DDD-B00E-4D63-82C8-498A7C6956EF}"/>
              </a:ext>
            </a:extLst>
          </p:cNvPr>
          <p:cNvSpPr/>
          <p:nvPr/>
        </p:nvSpPr>
        <p:spPr>
          <a:xfrm>
            <a:off x="1574225" y="1737001"/>
            <a:ext cx="6092825" cy="506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Trzydniowe warsztaty dla młodych ludzi z całej  Polski – będą także poświęcone przygotowaniu do spotkania na Arenie Młodych. </a:t>
            </a:r>
          </a:p>
          <a:p>
            <a:endParaRPr lang="pl-PL" dirty="0"/>
          </a:p>
          <a:p>
            <a:r>
              <a:rPr lang="pl-PL" dirty="0"/>
              <a:t>Data: 2-4 lutego </a:t>
            </a:r>
          </a:p>
          <a:p>
            <a:r>
              <a:rPr lang="pl-PL" dirty="0"/>
              <a:t>Miejsce: </a:t>
            </a:r>
            <a:r>
              <a:rPr lang="pl-PL" b="1" dirty="0"/>
              <a:t>S</a:t>
            </a:r>
            <a:r>
              <a:rPr lang="pl-PL" dirty="0"/>
              <a:t>zkoła Podstawowa nr 34 przy ul. Ćwiklińskiej 9 w Łodzi. 15 minut pieszo od Dworca Łódź Widzew. </a:t>
            </a:r>
          </a:p>
          <a:p>
            <a:r>
              <a:rPr lang="pl-PL" dirty="0"/>
              <a:t>Koszt: 90 zł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Zapisy tutaj: </a:t>
            </a:r>
            <a:r>
              <a:rPr lang="pl-PL" u="sng" dirty="0">
                <a:hlinkClick r:id="rId3"/>
              </a:rPr>
              <a:t>http://mocni.jezuici.pl/warsztaty-muzyczne/dla-dzieci-i-mlodziezy-ponizej-16-roku-zycia/zapisy-2</a:t>
            </a:r>
            <a:r>
              <a:rPr lang="pl-PL" dirty="0"/>
              <a:t> </a:t>
            </a:r>
          </a:p>
          <a:p>
            <a:endParaRPr lang="pl-PL" dirty="0"/>
          </a:p>
          <a:p>
            <a:r>
              <a:rPr lang="pl-PL" dirty="0"/>
              <a:t>Pełny opis warsztatów tutaj: </a:t>
            </a:r>
          </a:p>
          <a:p>
            <a:r>
              <a:rPr lang="pl-PL" u="sng" dirty="0">
                <a:hlinkClick r:id="rId4"/>
              </a:rPr>
              <a:t>http://mocni.jezuici.pl/warsztaty-muzyczne/dla-dzieci-i-mlodziezy-ponizej-16-roku-zycia/informacja-2</a:t>
            </a:r>
            <a:r>
              <a:rPr lang="pl-PL" dirty="0"/>
              <a:t> </a:t>
            </a:r>
          </a:p>
          <a:p>
            <a:r>
              <a:rPr lang="pl-PL" dirty="0"/>
              <a:t> </a:t>
            </a:r>
          </a:p>
          <a:p>
            <a:r>
              <a:rPr lang="pl-PL" sz="1600" dirty="0"/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B6C9343-A9FD-4953-AFE7-4B19005FB9DB}"/>
              </a:ext>
            </a:extLst>
          </p:cNvPr>
          <p:cNvSpPr/>
          <p:nvPr/>
        </p:nvSpPr>
        <p:spPr>
          <a:xfrm>
            <a:off x="8792500" y="712120"/>
            <a:ext cx="176330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OPCJA II</a:t>
            </a:r>
          </a:p>
        </p:txBody>
      </p:sp>
    </p:spTree>
    <p:extLst>
      <p:ext uri="{BB962C8B-B14F-4D97-AF65-F5344CB8AC3E}">
        <p14:creationId xmlns:p14="http://schemas.microsoft.com/office/powerpoint/2010/main" val="145391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7C70C5-5696-490F-982C-7BEA2A03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SAMODZIELNA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4927301-24C3-4B97-ACE3-64FE7A764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5958" y="3411748"/>
            <a:ext cx="3661061" cy="27432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Wykorzystując tę opcję, możesz zorganizować w swoim mieście, parafii, szkole grupę, która będzie się wspólnie uczyć a potem wszyscy razem spotkamy się 17 marca 2018r.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Koniecznie poinformuj nas o tym wysyłając maila na adres: 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arenamlodych2018@gmail.com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C9DA824-85C0-40BA-A5A4-0AFE378FCBAA}"/>
              </a:ext>
            </a:extLst>
          </p:cNvPr>
          <p:cNvSpPr/>
          <p:nvPr/>
        </p:nvSpPr>
        <p:spPr>
          <a:xfrm>
            <a:off x="1701924" y="1844824"/>
            <a:ext cx="6696744" cy="3879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Uczysz się sam z filmików.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Materiały do ćwiczeń tutaj </a:t>
            </a:r>
            <a:endParaRPr lang="pl-PL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Przyjeżdżasz do nas jeden raz na warsztaty podsumowujące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bezpośrednio przygotowujące do posługi w Atlas Arenie.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Data: 17 marca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Godzina: 10.00-18.00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Miejsce spotkania: Szkoła Podstawowa 152 w Łodzi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Koszt: 35 zł (obiad, woda, koszty organizacyjne),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4335F07-0146-43C7-8B5F-DCE89A1AF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27" y="362565"/>
            <a:ext cx="2837388" cy="6809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D4C8AC4-5CE7-4C9C-97BE-021C1D2FE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1236160"/>
            <a:ext cx="1461963" cy="1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4425" y="2274168"/>
            <a:ext cx="9144000" cy="2667000"/>
          </a:xfrm>
        </p:spPr>
        <p:txBody>
          <a:bodyPr rtlCol="0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Zostajemy do Waszej dyspozycji</a:t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dni w tygodniu :-)</a:t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h na dobę :-))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razie potrzeby dzwońcie, pytajcie.</a:t>
            </a:r>
            <a:b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Wszystkie szczegóły będą się pojawiały na </a:t>
            </a:r>
            <a:b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Uwielbieniowa Łódź Ratunkowa</a:t>
            </a:r>
            <a:b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B8E5AEC-8DAF-41F2-8E98-C411BF040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3486" y="5082951"/>
            <a:ext cx="9143999" cy="106967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785 226 897</a:t>
            </a:r>
          </a:p>
          <a:p>
            <a:endParaRPr lang="pl-PL" dirty="0"/>
          </a:p>
          <a:p>
            <a:r>
              <a:rPr lang="pl-PL" dirty="0"/>
              <a:t>arenamlodych2018@gmail.com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68D9588-1B3F-453E-9A5C-ECE098DF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07" y="5050283"/>
            <a:ext cx="567506" cy="56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2D67286-0D70-4AE5-A6E9-A7443AD0A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40" y="4005064"/>
            <a:ext cx="585079" cy="62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EF398A1-CEE9-4CFE-B242-DD6F2723A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997" y="5617788"/>
            <a:ext cx="547516" cy="54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493BF8-DDC6-4134-9FA1-A6F612766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3" y="241478"/>
            <a:ext cx="2837388" cy="6809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24D2597-E009-44B8-99E6-E82DB3AC4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84" y="188640"/>
            <a:ext cx="1461963" cy="1461963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7206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4425" y="2346176"/>
            <a:ext cx="9144000" cy="2667000"/>
          </a:xfrm>
        </p:spPr>
        <p:txBody>
          <a:bodyPr rtlCol="0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ZWLEKAJ I ZDECYDUJ SIĘ JUŻ DZIŚ!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CZEKAMY NA CIEBIE!</a:t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NA CIEBIE!</a:t>
            </a:r>
            <a:b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Uwielbieniowa Łódź Ratunkowa</a:t>
            </a:r>
            <a:b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2D67286-0D70-4AE5-A6E9-A7443AD0A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40" y="4030712"/>
            <a:ext cx="585079" cy="62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493BF8-DDC6-4134-9FA1-A6F612766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3" y="241478"/>
            <a:ext cx="2837388" cy="6809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24D2597-E009-44B8-99E6-E82DB3AC4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84" y="188640"/>
            <a:ext cx="1461963" cy="1461963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60016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TYLKO DLA MŁODZIEŻY </a:t>
            </a:r>
          </a:p>
        </p:txBody>
      </p:sp>
      <p:sp>
        <p:nvSpPr>
          <p:cNvPr id="6" name="Zawartość — symbol zastępczy 2">
            <a:extLst>
              <a:ext uri="{FF2B5EF4-FFF2-40B4-BE49-F238E27FC236}">
                <a16:creationId xmlns:a16="http://schemas.microsoft.com/office/drawing/2014/main" id="{89C0DE3E-42C2-4A5E-A563-7E1CCF9C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/>
          <a:p>
            <a:pPr rtl="0"/>
            <a:r>
              <a:rPr lang="pl-PL" dirty="0"/>
              <a:t>10 tys. młodych ludzi z całego województwa łódzkiego </a:t>
            </a:r>
          </a:p>
          <a:p>
            <a:pPr rtl="0"/>
            <a:r>
              <a:rPr lang="pl-PL" dirty="0"/>
              <a:t>Przewodniczy Arcybiskup Grzegorz Ryś </a:t>
            </a:r>
          </a:p>
          <a:p>
            <a:pPr rtl="0"/>
            <a:r>
              <a:rPr lang="pl-PL" dirty="0"/>
              <a:t>Wydarzenie dla młodych i Z MŁODYMI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0BBA1FD-99B9-455C-A169-8718AA657ACE}"/>
              </a:ext>
            </a:extLst>
          </p:cNvPr>
          <p:cNvSpPr/>
          <p:nvPr/>
        </p:nvSpPr>
        <p:spPr>
          <a:xfrm>
            <a:off x="1773932" y="4221088"/>
            <a:ext cx="1015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hlinkClick r:id="rId3"/>
              </a:rPr>
              <a:t>Zaproszenie Arcybiskupa Grzegorza Rysia tutaj </a:t>
            </a:r>
            <a:endParaRPr lang="pl-PL" sz="3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534047-9129-4366-B8BB-C86B9C727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2" y="5805264"/>
            <a:ext cx="2837388" cy="68097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57F202-B735-44FF-B691-6AC0DEB55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69" y="5139427"/>
            <a:ext cx="1461963" cy="1461963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dirty="0"/>
              <a:t>TERMINY SPOTKAŃ </a:t>
            </a:r>
          </a:p>
        </p:txBody>
      </p:sp>
      <p:graphicFrame>
        <p:nvGraphicFramePr>
          <p:cNvPr id="6" name="Zawartość — symbol zastępczy 3">
            <a:extLst>
              <a:ext uri="{FF2B5EF4-FFF2-40B4-BE49-F238E27FC236}">
                <a16:creationId xmlns:a16="http://schemas.microsoft.com/office/drawing/2014/main" id="{5C09032C-685F-4AE4-8200-C87F101B4C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047823"/>
              </p:ext>
            </p:extLst>
          </p:nvPr>
        </p:nvGraphicFramePr>
        <p:xfrm>
          <a:off x="1125860" y="2204864"/>
          <a:ext cx="10225137" cy="315626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08379">
                  <a:extLst>
                    <a:ext uri="{9D8B030D-6E8A-4147-A177-3AD203B41FA5}">
                      <a16:colId xmlns:a16="http://schemas.microsoft.com/office/drawing/2014/main" val="164093739"/>
                    </a:ext>
                  </a:extLst>
                </a:gridCol>
                <a:gridCol w="340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294"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/>
                        <a:t>SZKOŁA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>
                          <a:solidFill>
                            <a:schemeClr val="accent2"/>
                          </a:solidFill>
                        </a:rPr>
                        <a:t>GIMNAZJA</a:t>
                      </a:r>
                      <a:r>
                        <a:rPr lang="pl-PL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SZKOŁY PONADGIMNAZJALNE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/>
                        <a:t>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>
                          <a:solidFill>
                            <a:schemeClr val="accent2"/>
                          </a:solidFill>
                        </a:rPr>
                        <a:t>20 marca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21 marca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/>
                        <a:t>GODZINA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>
                          <a:solidFill>
                            <a:schemeClr val="accent2"/>
                          </a:solidFill>
                        </a:rPr>
                        <a:t>9.00-14.00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9.00-14.00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algn="ctr"/>
                      <a:r>
                        <a:rPr lang="pl-PL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MIEJSCE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Atlas Arena, </a:t>
                      </a:r>
                    </a:p>
                    <a:p>
                      <a:pPr algn="ctr"/>
                      <a:r>
                        <a:rPr lang="pl-PL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Al. Bandurskiego 7</a:t>
                      </a:r>
                    </a:p>
                    <a:p>
                      <a:pPr algn="ctr"/>
                      <a:r>
                        <a:rPr lang="pl-PL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94-020 Łódź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2400" kern="12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-PL" dirty="0"/>
              <a:t>Liczba młodzieży uczęszczającej na katechezę z całego województwa  łódzkiego </a:t>
            </a:r>
            <a:r>
              <a:rPr lang="pl-PL" sz="2200" dirty="0"/>
              <a:t>(w tysiącach) </a:t>
            </a:r>
          </a:p>
        </p:txBody>
      </p:sp>
      <p:graphicFrame>
        <p:nvGraphicFramePr>
          <p:cNvPr id="6" name="Zawartość — symbol zastępczy 5" descr="Wykres kolumnowy grupowany przedstawiający wartości 3 serii dla 4 kategorii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414968"/>
              </p:ext>
            </p:extLst>
          </p:nvPr>
        </p:nvGraphicFramePr>
        <p:xfrm>
          <a:off x="1540570" y="1484784"/>
          <a:ext cx="1000911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7FB77-EF70-40B5-9847-3B9A7EB6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FAKTY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4FC8BC7D-9665-4119-AC51-4D075A33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24" y="1085609"/>
            <a:ext cx="4111591" cy="68812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Atlas Arena 14 tys. osób</a:t>
            </a:r>
          </a:p>
        </p:txBody>
      </p:sp>
      <p:sp>
        <p:nvSpPr>
          <p:cNvPr id="11" name="Symbol zastępczy zawartości 6">
            <a:extLst>
              <a:ext uri="{FF2B5EF4-FFF2-40B4-BE49-F238E27FC236}">
                <a16:creationId xmlns:a16="http://schemas.microsoft.com/office/drawing/2014/main" id="{CEE1EB3E-66A0-44DA-B93D-B3DFEBBD7D31}"/>
              </a:ext>
            </a:extLst>
          </p:cNvPr>
          <p:cNvSpPr txBox="1">
            <a:spLocks/>
          </p:cNvSpPr>
          <p:nvPr/>
        </p:nvSpPr>
        <p:spPr>
          <a:xfrm>
            <a:off x="6958508" y="1045852"/>
            <a:ext cx="5040560" cy="76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dirty="0"/>
              <a:t>Gimnazjaliści 23,3 tys. </a:t>
            </a:r>
          </a:p>
          <a:p>
            <a:pPr marL="0" indent="0">
              <a:buFont typeface="Arial" pitchFamily="34" charset="0"/>
              <a:buNone/>
            </a:pPr>
            <a:r>
              <a:rPr lang="pl-PL" dirty="0"/>
              <a:t>Młodzież Ponadgimnazjalna 21,6 tys. </a:t>
            </a:r>
          </a:p>
        </p:txBody>
      </p:sp>
      <p:graphicFrame>
        <p:nvGraphicFramePr>
          <p:cNvPr id="14" name="Zawartość — symbol zastępczy 5" descr="Wykres kolumnowy grupowany przedstawiający wartości 3 serii dla 4 kategorii">
            <a:extLst>
              <a:ext uri="{FF2B5EF4-FFF2-40B4-BE49-F238E27FC236}">
                <a16:creationId xmlns:a16="http://schemas.microsoft.com/office/drawing/2014/main" id="{84D52028-B2ED-493E-B90B-D7A94029C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430515"/>
              </p:ext>
            </p:extLst>
          </p:nvPr>
        </p:nvGraphicFramePr>
        <p:xfrm>
          <a:off x="3624425" y="2158572"/>
          <a:ext cx="7798579" cy="3862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DFC62215-DFC4-4D98-9F44-3A0BA81D1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74" y="2564898"/>
            <a:ext cx="5976664" cy="3689861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12300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389F3-C1BA-4627-928B-A7FF8325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407018"/>
            <a:ext cx="9143998" cy="1020762"/>
          </a:xfrm>
        </p:spPr>
        <p:txBody>
          <a:bodyPr/>
          <a:lstStyle/>
          <a:p>
            <a:pPr algn="ctr"/>
            <a:r>
              <a:rPr lang="pl-PL" dirty="0"/>
              <a:t>WNIOSEK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23BE67-6A9B-4C50-B1A1-451F4C74C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1" y="1700808"/>
            <a:ext cx="9972602" cy="39338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DLA WSZYSTKICH NIE WYSTARCZY MIEJSC</a:t>
            </a:r>
            <a:r>
              <a:rPr lang="pl-PL" sz="4000" dirty="0"/>
              <a:t> </a:t>
            </a:r>
            <a:r>
              <a:rPr lang="pl-PL" sz="54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</a:t>
            </a:r>
          </a:p>
          <a:p>
            <a:pPr marL="0" indent="0" algn="ctr">
              <a:buNone/>
            </a:pPr>
            <a:r>
              <a:rPr lang="pl-PL" sz="6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ALE!!!</a:t>
            </a:r>
          </a:p>
          <a:p>
            <a:pPr marL="0" indent="0" algn="ctr">
              <a:buNone/>
            </a:pPr>
            <a:r>
              <a:rPr lang="pl-PL" dirty="0">
                <a:sym typeface="Wingdings" panose="05000000000000000000" pitchFamily="2" charset="2"/>
              </a:rPr>
              <a:t>Możesz się przygotować i z nami służyć . </a:t>
            </a:r>
          </a:p>
          <a:p>
            <a:pPr marL="0" indent="0" algn="ctr">
              <a:buNone/>
            </a:pPr>
            <a:r>
              <a:rPr lang="pl-PL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BOISKO JEST NASZE !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EA3ED8-77DB-457B-A5D1-FAEF83DB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204" y="2492896"/>
            <a:ext cx="3333637" cy="2387221"/>
          </a:xfrm>
          <a:prstGeom prst="rect">
            <a:avLst/>
          </a:prstGeom>
        </p:spPr>
      </p:pic>
      <p:sp>
        <p:nvSpPr>
          <p:cNvPr id="7" name="Strzałka: zakrzywiona w lewo 6">
            <a:extLst>
              <a:ext uri="{FF2B5EF4-FFF2-40B4-BE49-F238E27FC236}">
                <a16:creationId xmlns:a16="http://schemas.microsoft.com/office/drawing/2014/main" id="{4D957499-E8C9-48E3-B93B-3EB507BD0485}"/>
              </a:ext>
            </a:extLst>
          </p:cNvPr>
          <p:cNvSpPr/>
          <p:nvPr/>
        </p:nvSpPr>
        <p:spPr>
          <a:xfrm rot="2608428" flipV="1">
            <a:off x="8644139" y="3710900"/>
            <a:ext cx="2471766" cy="2892582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7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dirty="0"/>
              <a:t>Możesz z nami służyć przez:</a:t>
            </a:r>
          </a:p>
        </p:txBody>
      </p:sp>
      <p:graphicFrame>
        <p:nvGraphicFramePr>
          <p:cNvPr id="5" name="Zawartość — symbol zastępczy 2" descr="Proces segmentowany przedstawiający 4 kroki rozmieszczone jeden poniżej drugiego, a trzy strzałki skierowane w dół wskazują przechodzenie z pierwszego kroku do drugiego, z drugiego do trzeciego i z trzeciego do czwartego.">
            <a:extLst>
              <a:ext uri="{FF2B5EF4-FFF2-40B4-BE49-F238E27FC236}">
                <a16:creationId xmlns:a16="http://schemas.microsoft.com/office/drawing/2014/main" id="{390B43A7-F5D6-4FD8-95A7-4945575C00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551330"/>
              </p:ext>
            </p:extLst>
          </p:nvPr>
        </p:nvGraphicFramePr>
        <p:xfrm>
          <a:off x="1341884" y="1916832"/>
          <a:ext cx="5029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upa 6">
            <a:extLst>
              <a:ext uri="{FF2B5EF4-FFF2-40B4-BE49-F238E27FC236}">
                <a16:creationId xmlns:a16="http://schemas.microsoft.com/office/drawing/2014/main" id="{83E74EB2-AD9B-4128-BFA5-20D374F9468C}"/>
              </a:ext>
            </a:extLst>
          </p:cNvPr>
          <p:cNvGrpSpPr/>
          <p:nvPr/>
        </p:nvGrpSpPr>
        <p:grpSpPr>
          <a:xfrm>
            <a:off x="6814492" y="5484392"/>
            <a:ext cx="5029199" cy="780818"/>
            <a:chOff x="0" y="3569039"/>
            <a:chExt cx="5029199" cy="780818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74AD2BC8-8F0B-4B6F-8651-8D4D83B11077}"/>
                </a:ext>
              </a:extLst>
            </p:cNvPr>
            <p:cNvSpPr/>
            <p:nvPr/>
          </p:nvSpPr>
          <p:spPr>
            <a:xfrm>
              <a:off x="0" y="3569039"/>
              <a:ext cx="5029199" cy="780818"/>
            </a:xfrm>
            <a:prstGeom prst="rec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3CC675C6-4E6A-462C-B54A-374F5B95918A}"/>
                </a:ext>
              </a:extLst>
            </p:cNvPr>
            <p:cNvSpPr txBox="1"/>
            <p:nvPr/>
          </p:nvSpPr>
          <p:spPr>
            <a:xfrm>
              <a:off x="0" y="3569039"/>
              <a:ext cx="5029199" cy="780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rtlCol="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500" kern="1200" noProof="0" dirty="0">
                  <a:solidFill>
                    <a:schemeClr val="accent5">
                      <a:lumMod val="50000"/>
                    </a:schemeClr>
                  </a:solidFill>
                </a:rPr>
                <a:t>Szczegóły dalej </a:t>
              </a: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3DBD462C-33AD-47F1-AB90-50692D918271}"/>
              </a:ext>
            </a:extLst>
          </p:cNvPr>
          <p:cNvGrpSpPr/>
          <p:nvPr/>
        </p:nvGrpSpPr>
        <p:grpSpPr>
          <a:xfrm>
            <a:off x="6814492" y="4295206"/>
            <a:ext cx="5029199" cy="1200899"/>
            <a:chOff x="0" y="2379853"/>
            <a:chExt cx="5029199" cy="1200899"/>
          </a:xfrm>
        </p:grpSpPr>
        <p:sp>
          <p:nvSpPr>
            <p:cNvPr id="11" name="Objaśnienie: strzałka w górę 10">
              <a:extLst>
                <a:ext uri="{FF2B5EF4-FFF2-40B4-BE49-F238E27FC236}">
                  <a16:creationId xmlns:a16="http://schemas.microsoft.com/office/drawing/2014/main" id="{A11E414D-4ABF-4C11-8A38-017EA22F182D}"/>
                </a:ext>
              </a:extLst>
            </p:cNvPr>
            <p:cNvSpPr/>
            <p:nvPr/>
          </p:nvSpPr>
          <p:spPr>
            <a:xfrm rot="10800000">
              <a:off x="0" y="2379853"/>
              <a:ext cx="5029199" cy="1200899"/>
            </a:xfrm>
            <a:prstGeom prst="upArrowCallou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Objaśnienie: strzałka w górę 6">
              <a:extLst>
                <a:ext uri="{FF2B5EF4-FFF2-40B4-BE49-F238E27FC236}">
                  <a16:creationId xmlns:a16="http://schemas.microsoft.com/office/drawing/2014/main" id="{D4EF2612-4D94-4C48-87DA-B5BFA7E4BE62}"/>
                </a:ext>
              </a:extLst>
            </p:cNvPr>
            <p:cNvSpPr txBox="1"/>
            <p:nvPr/>
          </p:nvSpPr>
          <p:spPr>
            <a:xfrm rot="21600000">
              <a:off x="0" y="2379853"/>
              <a:ext cx="5029199" cy="780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rtlCol="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500" kern="1200" noProof="0" dirty="0">
                  <a:solidFill>
                    <a:schemeClr val="accent5">
                      <a:lumMod val="50000"/>
                    </a:schemeClr>
                  </a:solidFill>
                </a:rPr>
                <a:t>Wspólna służba w Atlas Arenie </a:t>
              </a: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33DF738-9E5F-41BE-9684-57CD6CA01A85}"/>
              </a:ext>
            </a:extLst>
          </p:cNvPr>
          <p:cNvGrpSpPr/>
          <p:nvPr/>
        </p:nvGrpSpPr>
        <p:grpSpPr>
          <a:xfrm>
            <a:off x="6814492" y="3106019"/>
            <a:ext cx="5029199" cy="1200899"/>
            <a:chOff x="0" y="1190666"/>
            <a:chExt cx="5029199" cy="1200899"/>
          </a:xfrm>
        </p:grpSpPr>
        <p:sp>
          <p:nvSpPr>
            <p:cNvPr id="14" name="Objaśnienie: strzałka w górę 13">
              <a:extLst>
                <a:ext uri="{FF2B5EF4-FFF2-40B4-BE49-F238E27FC236}">
                  <a16:creationId xmlns:a16="http://schemas.microsoft.com/office/drawing/2014/main" id="{69976750-D029-4CD0-9A14-27853B55D0C3}"/>
                </a:ext>
              </a:extLst>
            </p:cNvPr>
            <p:cNvSpPr/>
            <p:nvPr/>
          </p:nvSpPr>
          <p:spPr>
            <a:xfrm rot="10800000">
              <a:off x="0" y="1190666"/>
              <a:ext cx="5029199" cy="1200899"/>
            </a:xfrm>
            <a:prstGeom prst="upArrowCallou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bjaśnienie: strzałka w górę 8">
              <a:extLst>
                <a:ext uri="{FF2B5EF4-FFF2-40B4-BE49-F238E27FC236}">
                  <a16:creationId xmlns:a16="http://schemas.microsoft.com/office/drawing/2014/main" id="{A4D2F19C-B3BD-4AA7-B00D-EB8316A5FF64}"/>
                </a:ext>
              </a:extLst>
            </p:cNvPr>
            <p:cNvSpPr txBox="1"/>
            <p:nvPr/>
          </p:nvSpPr>
          <p:spPr>
            <a:xfrm rot="21600000">
              <a:off x="0" y="1190666"/>
              <a:ext cx="5029199" cy="780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rtlCol="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500" kern="1200" noProof="0" dirty="0">
                  <a:solidFill>
                    <a:schemeClr val="accent5">
                      <a:lumMod val="50000"/>
                    </a:schemeClr>
                  </a:solidFill>
                </a:rPr>
                <a:t>Warsztaty</a:t>
              </a:r>
              <a:r>
                <a:rPr lang="pl-PL" sz="2500" kern="1200" noProof="0" dirty="0"/>
                <a:t> </a:t>
              </a: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BBF10C7-1F1A-46B3-BEB1-73F89C9F92A2}"/>
              </a:ext>
            </a:extLst>
          </p:cNvPr>
          <p:cNvGrpSpPr/>
          <p:nvPr/>
        </p:nvGrpSpPr>
        <p:grpSpPr>
          <a:xfrm>
            <a:off x="6814492" y="1916832"/>
            <a:ext cx="5029199" cy="1200899"/>
            <a:chOff x="0" y="1479"/>
            <a:chExt cx="5029199" cy="1200899"/>
          </a:xfrm>
        </p:grpSpPr>
        <p:sp>
          <p:nvSpPr>
            <p:cNvPr id="17" name="Objaśnienie: strzałka w górę 16">
              <a:extLst>
                <a:ext uri="{FF2B5EF4-FFF2-40B4-BE49-F238E27FC236}">
                  <a16:creationId xmlns:a16="http://schemas.microsoft.com/office/drawing/2014/main" id="{7A948A52-E9B9-42F7-9D27-D6178CA1B3BC}"/>
                </a:ext>
              </a:extLst>
            </p:cNvPr>
            <p:cNvSpPr/>
            <p:nvPr/>
          </p:nvSpPr>
          <p:spPr>
            <a:xfrm rot="10800000">
              <a:off x="0" y="1479"/>
              <a:ext cx="5029199" cy="1200899"/>
            </a:xfrm>
            <a:prstGeom prst="upArrowCallout">
              <a:avLst/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bjaśnienie: strzałka w górę 10">
              <a:extLst>
                <a:ext uri="{FF2B5EF4-FFF2-40B4-BE49-F238E27FC236}">
                  <a16:creationId xmlns:a16="http://schemas.microsoft.com/office/drawing/2014/main" id="{E7A4A2B9-7D02-48E4-A8D4-8ABB03C849ED}"/>
                </a:ext>
              </a:extLst>
            </p:cNvPr>
            <p:cNvSpPr txBox="1"/>
            <p:nvPr/>
          </p:nvSpPr>
          <p:spPr>
            <a:xfrm rot="21600000">
              <a:off x="0" y="1479"/>
              <a:ext cx="5029199" cy="780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0" tIns="177800" rIns="177800" bIns="177800" numCol="1" spcCol="1270" rtlCol="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500" b="1" kern="1200" noProof="0" dirty="0">
                  <a:solidFill>
                    <a:schemeClr val="accent5">
                      <a:lumMod val="50000"/>
                    </a:schemeClr>
                  </a:solidFill>
                </a:rPr>
                <a:t>ŚPIEW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1924" y="1844824"/>
            <a:ext cx="9144000" cy="2667000"/>
          </a:xfrm>
        </p:spPr>
        <p:txBody>
          <a:bodyPr rtlCol="0"/>
          <a:lstStyle/>
          <a:p>
            <a:pPr rtl="0"/>
            <a:r>
              <a:rPr lang="pl-PL" dirty="0"/>
              <a:t>ŚPIEW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701924" y="5125834"/>
            <a:ext cx="9143999" cy="1069675"/>
          </a:xfrm>
        </p:spPr>
        <p:txBody>
          <a:bodyPr rtlCol="0">
            <a:normAutofit/>
          </a:bodyPr>
          <a:lstStyle/>
          <a:p>
            <a:pPr rtl="0"/>
            <a:r>
              <a:rPr lang="pl-PL" sz="36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Zaproszenie na śpiew tutaj </a:t>
            </a:r>
            <a:endParaRPr lang="pl-PL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836AFF8-BDC3-45FF-986B-B9BECD14A021}"/>
              </a:ext>
            </a:extLst>
          </p:cNvPr>
          <p:cNvSpPr/>
          <p:nvPr/>
        </p:nvSpPr>
        <p:spPr>
          <a:xfrm>
            <a:off x="1942941" y="4941168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57A6EB-F814-460A-8CC0-A71C7C235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31" y="476672"/>
            <a:ext cx="7128792" cy="37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WARSZTATY FORMACYJNO- MUZYCZNE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E8B58A4C-8D7D-402D-B4A9-A31D01FA2440}"/>
              </a:ext>
            </a:extLst>
          </p:cNvPr>
          <p:cNvSpPr txBox="1">
            <a:spLocks/>
          </p:cNvSpPr>
          <p:nvPr/>
        </p:nvSpPr>
        <p:spPr>
          <a:xfrm>
            <a:off x="1413892" y="2060848"/>
            <a:ext cx="6408712" cy="3675063"/>
          </a:xfrm>
          <a:prstGeom prst="rect">
            <a:avLst/>
          </a:prstGeom>
        </p:spPr>
        <p:txBody>
          <a:bodyPr rtlCol="0"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/>
              <a:t>2-4 lutego 2018r. </a:t>
            </a:r>
          </a:p>
          <a:p>
            <a:r>
              <a:rPr lang="pl-PL" sz="2800" dirty="0">
                <a:cs typeface="Arial" panose="020B0604020202020204" pitchFamily="34" charset="0"/>
              </a:rPr>
              <a:t>Koszt : 90 zł</a:t>
            </a:r>
          </a:p>
          <a:p>
            <a:r>
              <a:rPr lang="pl-PL" sz="2800" dirty="0">
                <a:cs typeface="Arial" panose="020B0604020202020204" pitchFamily="34" charset="0"/>
              </a:rPr>
              <a:t>Miejsce: Szkoła Podstawowa nr 34 przy ul. Ćwiklińskiej 9 w Łodzi</a:t>
            </a:r>
          </a:p>
          <a:p>
            <a:r>
              <a:rPr lang="pl-PL" sz="3600" dirty="0">
                <a:cs typeface="Arial" panose="020B0604020202020204" pitchFamily="34" charset="0"/>
                <a:hlinkClick r:id="rId3"/>
              </a:rPr>
              <a:t>Zapisy tutaj</a:t>
            </a:r>
            <a:endParaRPr lang="pl-PL" sz="3600" dirty="0">
              <a:cs typeface="Arial" panose="020B0604020202020204" pitchFamily="34" charset="0"/>
            </a:endParaRPr>
          </a:p>
          <a:p>
            <a:r>
              <a:rPr lang="pl-PL" sz="3600" dirty="0">
                <a:hlinkClick r:id="rId4"/>
              </a:rPr>
              <a:t>Pełny opis warsztatów tutaj</a:t>
            </a:r>
            <a:endParaRPr lang="pl-PL" sz="3600" dirty="0"/>
          </a:p>
          <a:p>
            <a:pPr marL="0" indent="0">
              <a:buNone/>
            </a:pPr>
            <a:br>
              <a:rPr lang="pl-PL" sz="2800" dirty="0">
                <a:cs typeface="Arial" panose="020B0604020202020204" pitchFamily="34" charset="0"/>
              </a:rPr>
            </a:br>
            <a:br>
              <a:rPr lang="pl-PL" sz="2800" dirty="0">
                <a:cs typeface="Arial" panose="020B0604020202020204" pitchFamily="34" charset="0"/>
              </a:rPr>
            </a:br>
            <a:endParaRPr lang="pl-PL" sz="2800" dirty="0">
              <a:cs typeface="Arial" panose="020B0604020202020204" pitchFamily="34" charset="0"/>
            </a:endParaRPr>
          </a:p>
        </p:txBody>
      </p:sp>
      <p:sp>
        <p:nvSpPr>
          <p:cNvPr id="5" name="Zawartość — symbol zastępczy 5">
            <a:extLst>
              <a:ext uri="{FF2B5EF4-FFF2-40B4-BE49-F238E27FC236}">
                <a16:creationId xmlns:a16="http://schemas.microsoft.com/office/drawing/2014/main" id="{E2C43881-F905-449D-BE04-2DD146E78EFA}"/>
              </a:ext>
            </a:extLst>
          </p:cNvPr>
          <p:cNvSpPr txBox="1">
            <a:spLocks/>
          </p:cNvSpPr>
          <p:nvPr/>
        </p:nvSpPr>
        <p:spPr>
          <a:xfrm>
            <a:off x="7177741" y="2060848"/>
            <a:ext cx="5029200" cy="3675063"/>
          </a:xfrm>
          <a:prstGeom prst="rect">
            <a:avLst/>
          </a:prstGeom>
        </p:spPr>
        <p:txBody>
          <a:bodyPr rtlCol="0"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ic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85_TF02804846_TF02804846.potx" id="{BC55DF40-C1B1-4324-9390-76F7A3F99AD7}" vid="{03A57810-FD05-498B-89FB-B0E4345A6C5D}"/>
    </a:ext>
  </a:extLst>
</a:theme>
</file>

<file path=ppt/theme/theme2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w stylu tablicy związana z edukacją (panoramiczna)</Template>
  <TotalTime>451</TotalTime>
  <Words>691</Words>
  <Application>Microsoft Office PowerPoint</Application>
  <PresentationFormat>Niestandardowy</PresentationFormat>
  <Paragraphs>145</Paragraphs>
  <Slides>17</Slides>
  <Notes>15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6" baseType="lpstr">
      <vt:lpstr>Amatic</vt:lpstr>
      <vt:lpstr>appleberry</vt:lpstr>
      <vt:lpstr>Arial</vt:lpstr>
      <vt:lpstr>Calibri</vt:lpstr>
      <vt:lpstr>Consolas</vt:lpstr>
      <vt:lpstr>Corbel</vt:lpstr>
      <vt:lpstr>Times New Roman</vt:lpstr>
      <vt:lpstr>Wingdings</vt:lpstr>
      <vt:lpstr>Tablica 16x9</vt:lpstr>
      <vt:lpstr>ARENA MŁODYCH</vt:lpstr>
      <vt:lpstr>TYLKO DLA MŁODZIEŻY </vt:lpstr>
      <vt:lpstr>TERMINY SPOTKAŃ </vt:lpstr>
      <vt:lpstr>Liczba młodzieży uczęszczającej na katechezę z całego województwa  łódzkiego (w tysiącach) </vt:lpstr>
      <vt:lpstr>FAKTY</vt:lpstr>
      <vt:lpstr>WNIOSEK</vt:lpstr>
      <vt:lpstr>Możesz z nami służyć przez:</vt:lpstr>
      <vt:lpstr>ŚPIEW</vt:lpstr>
      <vt:lpstr>WARSZTATY FORMACYJNO- MUZYCZNE</vt:lpstr>
      <vt:lpstr>OBOWIĄZKOWE SPOTKANIE DLA CHÓRU</vt:lpstr>
      <vt:lpstr>TANIEC</vt:lpstr>
      <vt:lpstr>Możesz uczyć się tańczyć sam albo w grupie!</vt:lpstr>
      <vt:lpstr>Praca z całą grupą w Łodzi </vt:lpstr>
      <vt:lpstr>Praca z całą grupą w Łodzi </vt:lpstr>
      <vt:lpstr>PRACA SAMODZIELNA </vt:lpstr>
      <vt:lpstr>Zostajemy do Waszej dyspozycji 7 dni w tygodniu :-) 24 h na dobę :-)) W razie potrzeby dzwońcie, pytajcie. Wszystkie szczegóły będą się pojawiały na   Uwielbieniowa Łódź Ratunkowa </vt:lpstr>
      <vt:lpstr>NIE ZWLEKAJ I ZDECYDUJ SIĘ JUŻ DZIŚ! CZEKAMY NA CIEBIE!  I NA CIEBIE!   Uwielbieniowa Łódź Ratunkowa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Maciej Woropaj</dc:creator>
  <cp:lastModifiedBy>Maciej Woropaj</cp:lastModifiedBy>
  <cp:revision>24</cp:revision>
  <dcterms:created xsi:type="dcterms:W3CDTF">2018-01-09T11:49:54Z</dcterms:created>
  <dcterms:modified xsi:type="dcterms:W3CDTF">2018-01-09T21:41:44Z</dcterms:modified>
</cp:coreProperties>
</file>